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308" r:id="rId7"/>
    <p:sldId id="275" r:id="rId8"/>
    <p:sldId id="304" r:id="rId9"/>
    <p:sldId id="305" r:id="rId10"/>
    <p:sldId id="307" r:id="rId11"/>
  </p:sldIdLst>
  <p:sldSz cx="9144000" cy="6858000" type="screen4x3"/>
  <p:notesSz cx="7010400" cy="92964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F3692FE-1F36-458D-89A2-1AA9CCEC8510}">
          <p14:sldIdLst>
            <p14:sldId id="256"/>
            <p14:sldId id="257"/>
            <p14:sldId id="308"/>
            <p14:sldId id="275"/>
            <p14:sldId id="304"/>
            <p14:sldId id="305"/>
            <p14:sldId id="30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88724" autoAdjust="0"/>
  </p:normalViewPr>
  <p:slideViewPr>
    <p:cSldViewPr>
      <p:cViewPr varScale="1">
        <p:scale>
          <a:sx n="103" d="100"/>
          <a:sy n="103" d="100"/>
        </p:scale>
        <p:origin x="-1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72"/>
    </p:cViewPr>
  </p:sorterViewPr>
  <p:notesViewPr>
    <p:cSldViewPr>
      <p:cViewPr varScale="1">
        <p:scale>
          <a:sx n="51" d="100"/>
          <a:sy n="51" d="100"/>
        </p:scale>
        <p:origin x="-1956" y="-108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049" cy="465758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84" y="1"/>
            <a:ext cx="3038049" cy="465758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63DDA477-F213-4AA0-83F5-DEA960336085}" type="datetimeFigureOut">
              <a:rPr lang="en-AU" smtClean="0"/>
              <a:t>26/11/15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43"/>
            <a:ext cx="3038049" cy="465758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84" y="8830643"/>
            <a:ext cx="3038049" cy="465758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21C9A0F1-18FC-44EB-BD3B-9340C3DD6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84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266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l">
              <a:defRPr sz="13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266"/>
          </a:xfrm>
          <a:prstGeom prst="rect">
            <a:avLst/>
          </a:prstGeom>
        </p:spPr>
        <p:txBody>
          <a:bodyPr vert="horz" lIns="92130" tIns="46064" rIns="92130" bIns="46064" rtlCol="0"/>
          <a:lstStyle>
            <a:lvl1pPr algn="r">
              <a:defRPr sz="1300"/>
            </a:lvl1pPr>
          </a:lstStyle>
          <a:p>
            <a:fld id="{F5469A6D-4623-48F7-A3B3-8391B2AFFF14}" type="datetimeFigureOut">
              <a:rPr lang="en-AU" smtClean="0"/>
              <a:pPr/>
              <a:t>26/11/15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0" tIns="46064" rIns="92130" bIns="46064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74" y="4416312"/>
            <a:ext cx="5608654" cy="4182934"/>
          </a:xfrm>
          <a:prstGeom prst="rect">
            <a:avLst/>
          </a:prstGeom>
        </p:spPr>
        <p:txBody>
          <a:bodyPr vert="horz" lIns="92130" tIns="46064" rIns="92130" bIns="460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7117" cy="465266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l">
              <a:defRPr sz="13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4" y="8829648"/>
            <a:ext cx="3037117" cy="465266"/>
          </a:xfrm>
          <a:prstGeom prst="rect">
            <a:avLst/>
          </a:prstGeom>
        </p:spPr>
        <p:txBody>
          <a:bodyPr vert="horz" lIns="92130" tIns="46064" rIns="92130" bIns="46064" rtlCol="0" anchor="b"/>
          <a:lstStyle>
            <a:lvl1pPr algn="r">
              <a:defRPr sz="1300"/>
            </a:lvl1pPr>
          </a:lstStyle>
          <a:p>
            <a:fld id="{3AC3667A-A3A5-4CDF-BAFE-7DEC1EDC09DE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0892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3667A-A3A5-4CDF-BAFE-7DEC1EDC09DE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168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D5BDA-1F25-4488-B9BF-2D0D943D72D3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522EC-9C98-4F91-B74C-F3C7D2241CA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03716-4016-490F-8587-791DDFEF38B2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C2761-A195-41E2-9655-5D35409010D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3C082-69BB-49A5-ADCA-15DF99F6389F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72E6C-202D-4986-90B2-56589F38605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5E0C5-B582-4B7B-BFFB-65AD03F7054D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90091-9E16-44A3-A78A-0D038B5E281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019E-7E1B-49E1-8D15-C829E59D0CC5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324E-7184-4511-8B4A-8A61C416A26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D8AC7-B95E-4437-824E-732BCE07E6DA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532A-9CC9-4448-AEAD-4DEEDD1BA56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0A8AB-422A-4A14-9AAB-B63192902457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D6C18-6AB5-4B9A-8AA7-128D77807F4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83D5-8FF5-4971-BCE2-52B204185418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2640-7461-40C3-97F2-4A0479B990A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C3F63-6629-49BB-8CAD-2CFD2C1C0E45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DD62F-175B-41D8-BD3F-DAC8C95F3C3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23AC3-CDD9-477D-A3F5-CDB740C30CD2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C889-CA7D-442F-ADA3-9EEA3AEBFB8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A0F1E-842E-413E-9450-48B7A574D217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BAFBF-2C95-4C0C-AA68-3D2D8CEB94F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/>
          <a:lstStyle>
            <a:lvl1pPr>
              <a:defRPr baseline="0">
                <a:solidFill>
                  <a:srgbClr val="FF0000"/>
                </a:solidFill>
              </a:defRPr>
            </a:lvl1pPr>
            <a:lvl2pPr>
              <a:defRPr baseline="0">
                <a:solidFill>
                  <a:srgbClr val="FF0000"/>
                </a:solidFill>
              </a:defRPr>
            </a:lvl2pPr>
            <a:lvl3pPr>
              <a:defRPr baseline="0">
                <a:solidFill>
                  <a:srgbClr val="FF0000"/>
                </a:solidFill>
              </a:defRPr>
            </a:lvl3pPr>
            <a:lvl4pPr>
              <a:defRPr baseline="0">
                <a:solidFill>
                  <a:srgbClr val="FF0000"/>
                </a:solidFill>
              </a:defRPr>
            </a:lvl4pPr>
            <a:lvl5pPr>
              <a:defRPr baseline="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128ED-99D4-4DB4-AF0F-5F149EE555FC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8FE7-8D86-45A7-9132-69CAFE1E8C9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7193F-FB6F-4FBD-8C9D-6E72E2D1798B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E6D5F-A22D-433F-A04A-0BB495C034D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B47D-8D9D-4B3F-BE84-AB7D926D729D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157F9-CA04-42A2-BD58-2D22D09B498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7FCA-FED5-4CCE-A8FE-35C84840C04E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7CE8-61D9-4F03-B880-A3BA4E6F1C6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A2B7-8409-47B1-8C4A-C1349DC531B3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D3DBD-189D-4499-8C61-B957FE83905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A57F-A24F-4AE2-89DA-63147B47F3B9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E3B43-F4C5-4FFF-BE76-09031812760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CEF05-F0B2-4B47-B2EF-42332AD494C6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E287-D570-4B38-9AFE-7DF3D89CEC3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3897E-96AC-4F81-8CEB-280051A5C503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1F36-6FC0-4024-A99A-F5B940B85B0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311A-FD25-4297-825B-C0F8B30C9AF7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22FA-1DBC-4B1B-A9C2-1864ACC91D2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37C52-669F-4ADD-9E50-31F419CF7D19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FDBFF-BAFB-4FF1-8D14-1000E73543A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8225-5421-437E-B2A5-89E1D30A599D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334C0-2300-4FF9-B363-11B050A18D5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4474-F6F0-4D46-A326-5DF26ACA2E70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5A0B8-F0DA-4EF9-80A1-135BF38716E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CDE4-4987-45CD-A011-FEBE2B96CD63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F96EA-8CF9-4008-85B7-3F13DB5884F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D11E4-D52F-45D1-94CC-6693DDE31223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6F85-86D9-46F7-82DE-629F9C6C90A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39C99-F530-4510-AA42-0489290EED34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4CF35-D675-49DA-A175-1B1BDC2F4F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618B-22ED-4F8E-B7A3-8C7A547A4802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FE4CD-E1FE-4B73-8E7B-0B86B838FC9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07EA-ACE9-426F-AC5C-843598B93CEA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354E-C4C5-4340-B342-8873FE73E3D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D50FB-C370-4F43-BD8F-B21AA8ED91BB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FE8E-998C-4555-9822-87ACB423C03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82A7-0A2B-4A4A-A706-F599EE4A2A30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425EA-CE5D-4B96-9B22-F656FEC60F4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9A6C-AAC4-4FB3-8E25-4166F6E4D286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FBEB-B0A6-48B0-A66A-E68787BAA45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747CE-21BA-4B52-BDFC-F9F69D67EE67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318E0-33AF-4386-9B20-DB7D77FA87C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D2A05-6439-48EA-9C42-EBBF372484BA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0F99F-7D9D-4F3E-8BF9-1C582D548CF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C06-566F-4A51-A150-E2A34094910C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A336-42A7-4A9A-A827-DAAA00689DE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EB4C4-D4D3-4A6F-8691-6A8ED0ACB288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D839A-5EF0-4037-921E-9D39A666CFD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3BAC3-DDC2-4A78-A0A1-886CD197D040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D822-F5FE-49BE-A893-4114B3009C2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25C74-B47E-4A32-BA80-35BE7AE700C1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3748-FE22-4943-9EB4-33A43F994C1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38134-EED9-419E-8B5B-6508AB826B87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7D6F1-8922-4B30-B3D2-6FD6E6679F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F4CEA-C1BE-4F7F-917E-7DAB0CE76685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0916B-4148-40FD-B9AC-8985E0B3E94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E33E2-D49B-40EE-8BA7-2C40654F6080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76EE8-F354-439E-9B35-7249DD3F3CC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527C2-1F09-4E88-B1F4-1AA261E75340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948EE-9509-4730-96F1-D25DE7BE5E4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E450B-8AC4-4097-A9BA-FDB0DE488D2B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26555-768D-4717-A11F-679CCC39F7B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7.xml"/><Relationship Id="rId6" Type="http://schemas.openxmlformats.org/officeDocument/2006/relationships/slideLayout" Target="../slideLayouts/slideLayout38.xml"/><Relationship Id="rId7" Type="http://schemas.openxmlformats.org/officeDocument/2006/relationships/slideLayout" Target="../slideLayouts/slideLayout39.xml"/><Relationship Id="rId8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ow 1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305A34F-30D2-4D6C-B9C4-C217BB1B0164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062B4DF-B7B8-4A49-A3CC-BF92C2A9DA2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83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C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C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C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C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CC00"/>
            </a:gs>
            <a:gs pos="100000">
              <a:schemeClr val="accent3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FC3C87-6461-46EA-8676-6504C6D2FAAF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32D12D-111B-4349-AA94-96897445C9B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CC00"/>
            </a:gs>
            <a:gs pos="100000">
              <a:schemeClr val="accent3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6CD960-89DE-4044-AF25-809C6FD5F0E8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71AE30-BCF3-4065-8E32-75FB02B3ECE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866CB4-0A8F-447B-9CBA-292945B04E89}" type="datetime1">
              <a:rPr lang="en-AU" smtClean="0"/>
              <a:pPr>
                <a:defRPr/>
              </a:pPr>
              <a:t>26/11/15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510646-01F9-4FE7-BFC2-36011078844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700808"/>
            <a:ext cx="8568952" cy="3400197"/>
          </a:xfrm>
        </p:spPr>
        <p:txBody>
          <a:bodyPr/>
          <a:lstStyle/>
          <a:p>
            <a:pPr eaLnBrk="1" hangingPunct="1"/>
            <a:r>
              <a:rPr lang="en-AU" sz="7200" dirty="0" smtClean="0">
                <a:solidFill>
                  <a:srgbClr val="FFCC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  <a:t>Local Irrigator perspective of River Murray Management</a:t>
            </a:r>
            <a:r>
              <a:rPr lang="en-AU" sz="6000" dirty="0" smtClean="0">
                <a:solidFill>
                  <a:srgbClr val="FFCC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  <a:t/>
            </a:r>
            <a:br>
              <a:rPr lang="en-AU" sz="6000" dirty="0" smtClean="0">
                <a:solidFill>
                  <a:srgbClr val="FFCC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</a:br>
            <a:r>
              <a:rPr lang="en-AU" sz="6000" dirty="0" smtClean="0">
                <a:solidFill>
                  <a:srgbClr val="FFCC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  <a:t/>
            </a:r>
            <a:br>
              <a:rPr lang="en-AU" sz="6000" dirty="0" smtClean="0">
                <a:solidFill>
                  <a:srgbClr val="FFCC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</a:br>
            <a:r>
              <a:rPr lang="en-AU" sz="3600" dirty="0" smtClean="0">
                <a:solidFill>
                  <a:srgbClr val="FFCC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  <a:t>Brendan Sidhu – CEO </a:t>
            </a:r>
            <a:br>
              <a:rPr lang="en-AU" sz="3600" dirty="0" smtClean="0">
                <a:solidFill>
                  <a:srgbClr val="FFCC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</a:br>
            <a:r>
              <a:rPr lang="en-AU" sz="3600" dirty="0" smtClean="0">
                <a:solidFill>
                  <a:srgbClr val="FFCC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</a:rPr>
              <a:t>Jubilee Almonds/Century Orchards</a:t>
            </a:r>
            <a:endParaRPr lang="en-AU" sz="4800" dirty="0" smtClean="0">
              <a:solidFill>
                <a:srgbClr val="FFCC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229600" cy="4104456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AU" sz="2400" b="1" i="1" dirty="0" smtClean="0">
                <a:latin typeface="Cambria" panose="02040503050406030204" pitchFamily="18" charset="0"/>
              </a:rPr>
              <a:t>Jubilee </a:t>
            </a:r>
            <a:r>
              <a:rPr lang="en-AU" sz="2400" b="1" i="1" dirty="0">
                <a:latin typeface="Cambria" panose="02040503050406030204" pitchFamily="18" charset="0"/>
              </a:rPr>
              <a:t>Almonds </a:t>
            </a:r>
            <a:r>
              <a:rPr lang="en-AU" sz="2400" b="1" i="1" dirty="0" smtClean="0">
                <a:latin typeface="Cambria" panose="02040503050406030204" pitchFamily="18" charset="0"/>
              </a:rPr>
              <a:t>&amp; Century Orchards specialise </a:t>
            </a:r>
            <a:r>
              <a:rPr lang="en-AU" sz="2400" b="1" i="1" dirty="0">
                <a:latin typeface="Cambria" panose="02040503050406030204" pitchFamily="18" charset="0"/>
              </a:rPr>
              <a:t>in the business of growing quality Almonds on a sustainable basis, providing maximum </a:t>
            </a:r>
            <a:r>
              <a:rPr lang="en-AU" sz="2400" b="1" i="1" dirty="0" smtClean="0">
                <a:latin typeface="Cambria" panose="02040503050406030204" pitchFamily="18" charset="0"/>
              </a:rPr>
              <a:t>returns.</a:t>
            </a:r>
          </a:p>
          <a:p>
            <a:pPr marL="0" indent="0" algn="just" eaLnBrk="1" hangingPunct="1">
              <a:buNone/>
            </a:pPr>
            <a:endParaRPr lang="en-AU" sz="2800" b="1" i="1" dirty="0">
              <a:latin typeface="Cambria" panose="02040503050406030204" pitchFamily="18" charset="0"/>
            </a:endParaRPr>
          </a:p>
          <a:p>
            <a:pPr algn="just" eaLnBrk="1" hangingPunct="1"/>
            <a:r>
              <a:rPr lang="en-AU" sz="2400" dirty="0" smtClean="0">
                <a:latin typeface="+mj-lt"/>
              </a:rPr>
              <a:t>Jubilee Almonds: 480ha Almonds</a:t>
            </a:r>
          </a:p>
          <a:p>
            <a:pPr algn="just" eaLnBrk="1" hangingPunct="1"/>
            <a:r>
              <a:rPr lang="en-AU" sz="2400" dirty="0" smtClean="0">
                <a:latin typeface="+mj-lt"/>
              </a:rPr>
              <a:t>Century Orchards: 540ha Almonds 100ha Wine Grapes</a:t>
            </a:r>
          </a:p>
          <a:p>
            <a:pPr marL="0" indent="0" algn="just" eaLnBrk="1" hangingPunct="1">
              <a:buNone/>
            </a:pPr>
            <a:r>
              <a:rPr lang="en-AU" sz="2400" dirty="0">
                <a:latin typeface="+mj-lt"/>
              </a:rPr>
              <a:t>	</a:t>
            </a:r>
            <a:r>
              <a:rPr lang="en-AU" sz="2400" dirty="0" smtClean="0">
                <a:latin typeface="+mj-lt"/>
              </a:rPr>
              <a:t>- by 2017 will be 600ha almonds</a:t>
            </a:r>
          </a:p>
          <a:p>
            <a:pPr marL="0" indent="0" algn="just" eaLnBrk="1" hangingPunct="1">
              <a:buNone/>
            </a:pPr>
            <a:endParaRPr lang="en-AU" sz="3600" dirty="0"/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3240360" cy="1440160"/>
          </a:xfrm>
          <a:prstGeom prst="rect">
            <a:avLst/>
          </a:prstGeom>
          <a:noFill/>
        </p:spPr>
      </p:pic>
      <p:pic>
        <p:nvPicPr>
          <p:cNvPr id="1027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2761" y="188640"/>
            <a:ext cx="3380367" cy="15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Cambria" panose="02040503050406030204" pitchFamily="18" charset="0"/>
              </a:rPr>
              <a:t>River Management</a:t>
            </a:r>
            <a:endParaRPr lang="en-AU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From this irrigators experience</a:t>
            </a:r>
          </a:p>
          <a:p>
            <a:r>
              <a:rPr lang="en-AU" dirty="0" smtClean="0"/>
              <a:t>South Australian irrigators have been world leaders in water use efficiency </a:t>
            </a:r>
          </a:p>
          <a:p>
            <a:pPr lvl="1"/>
            <a:r>
              <a:rPr lang="en-AU" dirty="0" smtClean="0"/>
              <a:t>SA extraction has been capped since 1969</a:t>
            </a:r>
            <a:endParaRPr lang="en-AU" dirty="0"/>
          </a:p>
          <a:p>
            <a:r>
              <a:rPr lang="en-AU" dirty="0" smtClean="0"/>
              <a:t>The River Murray has been managed well </a:t>
            </a:r>
          </a:p>
          <a:p>
            <a:pPr lvl="1"/>
            <a:r>
              <a:rPr lang="en-AU" dirty="0" smtClean="0"/>
              <a:t>One of the best managed rivers in the world </a:t>
            </a:r>
          </a:p>
          <a:p>
            <a:pPr lvl="1"/>
            <a:r>
              <a:rPr lang="en-AU" dirty="0" smtClean="0"/>
              <a:t>In the early 90’s salinity at Jubilee was up to 600EC units now less than 200EC units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5085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4401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Cambria" panose="02040503050406030204" pitchFamily="18" charset="0"/>
              </a:rPr>
              <a:t>Influence of the MDBA Plan</a:t>
            </a:r>
            <a:endParaRPr lang="en-AU" b="1" dirty="0" smtClean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484784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+mj-lt"/>
              </a:rPr>
              <a:t>Over allocation of Murray River</a:t>
            </a:r>
          </a:p>
          <a:p>
            <a:endParaRPr lang="en-AU" sz="2400" dirty="0" smtClean="0">
              <a:latin typeface="+mj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MDBA Plan works to address over </a:t>
            </a:r>
            <a:r>
              <a:rPr lang="en-AU" sz="2400" dirty="0" smtClean="0">
                <a:latin typeface="+mj-lt"/>
              </a:rPr>
              <a:t>allocation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+mj-lt"/>
              </a:rPr>
              <a:t>Recovery of 2750GL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+mj-lt"/>
              </a:rPr>
              <a:t>SA River Murray Community Group input into development of MDBA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+mj-lt"/>
              </a:rPr>
              <a:t>Currently we have access to 1850GL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+mj-lt"/>
              </a:rPr>
              <a:t>645GL for irrigators of which nearly half is held by the CEWH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+mj-lt"/>
              </a:rPr>
              <a:t>SA irrigators have agreed to the changes but want security in future droughts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latin typeface="+mj-lt"/>
              </a:rPr>
              <a:t>Confusion between </a:t>
            </a:r>
            <a:r>
              <a:rPr lang="en-AU" sz="2400" dirty="0" smtClean="0">
                <a:latin typeface="+mj-lt"/>
              </a:rPr>
              <a:t>‘water savings’ </a:t>
            </a:r>
            <a:r>
              <a:rPr lang="en-AU" sz="2400" dirty="0">
                <a:latin typeface="+mj-lt"/>
              </a:rPr>
              <a:t>and </a:t>
            </a:r>
            <a:r>
              <a:rPr lang="en-AU" sz="2400" dirty="0" smtClean="0">
                <a:latin typeface="+mj-lt"/>
              </a:rPr>
              <a:t>‘irrigation efficiency’</a:t>
            </a:r>
            <a:endParaRPr lang="en-AU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Cambria" panose="02040503050406030204" pitchFamily="18" charset="0"/>
              </a:rPr>
              <a:t>PIIP / OFIEP / SARMS</a:t>
            </a:r>
            <a:endParaRPr lang="en-AU" b="1" dirty="0"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581" y="1268760"/>
            <a:ext cx="82608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+mj-lt"/>
              </a:rPr>
              <a:t>Water saving initiative programs introduced prior to and as part of the MDBA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4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+mj-lt"/>
              </a:rPr>
              <a:t>Has helped recover water through irrigation infrastructure upgrades</a:t>
            </a:r>
            <a:endParaRPr lang="en-AU" sz="24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736" y="3294295"/>
            <a:ext cx="6675849" cy="350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8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216085"/>
              </p:ext>
            </p:extLst>
          </p:nvPr>
        </p:nvGraphicFramePr>
        <p:xfrm>
          <a:off x="395536" y="332656"/>
          <a:ext cx="3146078" cy="3038474"/>
        </p:xfrm>
        <a:graphic>
          <a:graphicData uri="http://schemas.openxmlformats.org/drawingml/2006/table">
            <a:tbl>
              <a:tblPr/>
              <a:tblGrid>
                <a:gridCol w="2160240"/>
                <a:gridCol w="985838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Jubilee Almonds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PIIP - SA Round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Subsurface drip replacement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 Upgrade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Filter Upgrade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OFIEP - Round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Mainline upgrade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moisture monitoring upgrade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112ha Irrigation upgrade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 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SARMS - Round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166ha Replant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Pumphouse Redevelopment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Almond Drying System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1,113 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1,596 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029913" y="905111"/>
            <a:ext cx="6576053" cy="493204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92596"/>
              </p:ext>
            </p:extLst>
          </p:nvPr>
        </p:nvGraphicFramePr>
        <p:xfrm>
          <a:off x="217403" y="3573016"/>
          <a:ext cx="3502343" cy="2836544"/>
        </p:xfrm>
        <a:graphic>
          <a:graphicData uri="http://schemas.openxmlformats.org/drawingml/2006/table">
            <a:tbl>
              <a:tblPr/>
              <a:tblGrid>
                <a:gridCol w="2516505"/>
                <a:gridCol w="985838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Century Orchards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OFIEP – Round</a:t>
                      </a:r>
                      <a:r>
                        <a:rPr lang="en-A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135ha Drip Conversion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Pump Upgrade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 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SARMS Round 1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Filter Upgrade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Soil moisture monitoring </a:t>
                      </a:r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upgrade</a:t>
                      </a:r>
                    </a:p>
                    <a:p>
                      <a:pPr algn="l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Almond Drying System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319ha Drip Conversion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A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SARMS - Round </a:t>
                      </a:r>
                      <a:r>
                        <a:rPr lang="en-A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A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Convert</a:t>
                      </a:r>
                      <a:r>
                        <a:rPr lang="en-A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85ha vineyard to 55ha almonds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 automation of irrigation system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 Returned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A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 </a:t>
                      </a:r>
                      <a:endParaRPr lang="en-A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15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atin typeface="Cambria" panose="02040503050406030204" pitchFamily="18" charset="0"/>
              </a:rPr>
              <a:t>Summary</a:t>
            </a:r>
            <a:endParaRPr lang="en-AU" b="1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50392"/>
            <a:ext cx="834867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atin typeface="+mj-lt"/>
              </a:rPr>
              <a:t>Take Home Messages</a:t>
            </a:r>
          </a:p>
          <a:p>
            <a:pPr algn="ctr"/>
            <a:endParaRPr lang="en-AU" sz="2800" b="1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j-lt"/>
              </a:rPr>
              <a:t>The river system has been managed well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j-lt"/>
              </a:rPr>
              <a:t>On going review of the legislation with irrigator participation </a:t>
            </a:r>
          </a:p>
          <a:p>
            <a:endParaRPr lang="en-AU" sz="28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j-lt"/>
              </a:rPr>
              <a:t>Initiatives for water buy back and infrastructure upgrades have been managed very well by the NRM board &amp; PIRSA</a:t>
            </a:r>
          </a:p>
          <a:p>
            <a:endParaRPr lang="en-AU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+mj-lt"/>
              </a:rPr>
              <a:t>Irrigators should have confidence that the river is now a sustainable resource</a:t>
            </a:r>
            <a:endParaRPr lang="en-A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179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6307</TotalTime>
  <Words>356</Words>
  <Application>Microsoft Macintosh PowerPoint</Application>
  <PresentationFormat>On-screen Show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Default Design</vt:lpstr>
      <vt:lpstr>1_Office Theme</vt:lpstr>
      <vt:lpstr>Office Theme</vt:lpstr>
      <vt:lpstr>Custom Design</vt:lpstr>
      <vt:lpstr>Local Irrigator perspective of River Murray Management  Brendan Sidhu – CEO  Jubilee Almonds/Century Orchards</vt:lpstr>
      <vt:lpstr>PowerPoint Presentation</vt:lpstr>
      <vt:lpstr>River Management</vt:lpstr>
      <vt:lpstr>Influence of the MDBA Plan</vt:lpstr>
      <vt:lpstr>PIIP / OFIEP / SARMS</vt:lpstr>
      <vt:lpstr>PowerPoint Presentation</vt:lpstr>
      <vt:lpstr>Summary</vt:lpstr>
    </vt:vector>
  </TitlesOfParts>
  <Company>Nutwood Orchards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for Jubilee Almonds</dc:title>
  <dc:creator>Paul</dc:creator>
  <cp:lastModifiedBy>Anita</cp:lastModifiedBy>
  <cp:revision>134</cp:revision>
  <cp:lastPrinted>2015-09-14T23:32:52Z</cp:lastPrinted>
  <dcterms:created xsi:type="dcterms:W3CDTF">2011-02-07T00:39:38Z</dcterms:created>
  <dcterms:modified xsi:type="dcterms:W3CDTF">2015-11-26T06:42:49Z</dcterms:modified>
</cp:coreProperties>
</file>